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45"/>
  </p:normalViewPr>
  <p:slideViewPr>
    <p:cSldViewPr>
      <p:cViewPr varScale="1">
        <p:scale>
          <a:sx n="132" d="100"/>
          <a:sy n="132" d="100"/>
        </p:scale>
        <p:origin x="184" y="6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25C67-C7DC-9D4B-A3CD-E8D8073D30C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E1DC03-46B3-3549-8145-F2A769DB580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7211D3-68B8-0946-859E-786BBFCF4EA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E81B0B5-CF34-A547-B152-45AB7ED7503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F8976C4-0AA3-F845-AC68-37079F479FA0}"/>
              </a:ext>
            </a:extLst>
          </p:cNvPr>
          <p:cNvSpPr>
            <a:spLocks noGrp="1"/>
          </p:cNvSpPr>
          <p:nvPr>
            <p:ph type="sldNum" sz="quarter" idx="12"/>
          </p:nvPr>
        </p:nvSpPr>
        <p:spPr/>
        <p:txBody>
          <a:bodyPr/>
          <a:lstStyle>
            <a:lvl1pPr>
              <a:defRPr/>
            </a:lvl1pPr>
          </a:lstStyle>
          <a:p>
            <a:fld id="{2AE86328-F52F-E049-BD4D-22FAADDC9120}" type="slidenum">
              <a:rPr lang="en-US" altLang="en-US"/>
              <a:pPr/>
              <a:t>‹#›</a:t>
            </a:fld>
            <a:endParaRPr lang="en-US" altLang="en-US"/>
          </a:p>
        </p:txBody>
      </p:sp>
    </p:spTree>
    <p:extLst>
      <p:ext uri="{BB962C8B-B14F-4D97-AF65-F5344CB8AC3E}">
        <p14:creationId xmlns:p14="http://schemas.microsoft.com/office/powerpoint/2010/main" val="248205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ABEB9-7139-264A-B735-C070891866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D3C2B0-10B0-9E44-9090-7ECC8C72CD0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43AF0-8B83-C948-8D9B-5273987CA0B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5193536-3D41-004F-A67A-39EC37FC065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83B455E-5A22-7D4E-9ACD-E73AED2C9981}"/>
              </a:ext>
            </a:extLst>
          </p:cNvPr>
          <p:cNvSpPr>
            <a:spLocks noGrp="1"/>
          </p:cNvSpPr>
          <p:nvPr>
            <p:ph type="sldNum" sz="quarter" idx="12"/>
          </p:nvPr>
        </p:nvSpPr>
        <p:spPr/>
        <p:txBody>
          <a:bodyPr/>
          <a:lstStyle>
            <a:lvl1pPr>
              <a:defRPr/>
            </a:lvl1pPr>
          </a:lstStyle>
          <a:p>
            <a:fld id="{59E410AD-2C21-F64E-BF8B-C3ADF6193EE5}" type="slidenum">
              <a:rPr lang="en-US" altLang="en-US"/>
              <a:pPr/>
              <a:t>‹#›</a:t>
            </a:fld>
            <a:endParaRPr lang="en-US" altLang="en-US"/>
          </a:p>
        </p:txBody>
      </p:sp>
    </p:spTree>
    <p:extLst>
      <p:ext uri="{BB962C8B-B14F-4D97-AF65-F5344CB8AC3E}">
        <p14:creationId xmlns:p14="http://schemas.microsoft.com/office/powerpoint/2010/main" val="237994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ED3508-B977-0844-AE01-8EC7AC0DD352}"/>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78935B-69AF-774F-88DD-72FB58FEC54D}"/>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3AFA92-ED8D-2349-80BC-4B8AA30E477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738AF83-697B-5548-A747-CFEC0FFC067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6488838-9376-A34E-A220-9A3FFE87C30B}"/>
              </a:ext>
            </a:extLst>
          </p:cNvPr>
          <p:cNvSpPr>
            <a:spLocks noGrp="1"/>
          </p:cNvSpPr>
          <p:nvPr>
            <p:ph type="sldNum" sz="quarter" idx="12"/>
          </p:nvPr>
        </p:nvSpPr>
        <p:spPr/>
        <p:txBody>
          <a:bodyPr/>
          <a:lstStyle>
            <a:lvl1pPr>
              <a:defRPr/>
            </a:lvl1pPr>
          </a:lstStyle>
          <a:p>
            <a:fld id="{65E7A8F3-CBA0-AD4F-B10D-DC9CD2884D6C}" type="slidenum">
              <a:rPr lang="en-US" altLang="en-US"/>
              <a:pPr/>
              <a:t>‹#›</a:t>
            </a:fld>
            <a:endParaRPr lang="en-US" altLang="en-US"/>
          </a:p>
        </p:txBody>
      </p:sp>
    </p:spTree>
    <p:extLst>
      <p:ext uri="{BB962C8B-B14F-4D97-AF65-F5344CB8AC3E}">
        <p14:creationId xmlns:p14="http://schemas.microsoft.com/office/powerpoint/2010/main" val="289756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48CE7-DDB5-C24C-A000-38C2B2B45B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7F1BBF-AB42-9744-A032-E6ECE8AF094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E56BA-1650-BD4C-874E-B100CAFFEBB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C379F23-C119-6B42-883A-2A6CE22F9BD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D888A89-BBA7-E14C-8848-240889D5A35F}"/>
              </a:ext>
            </a:extLst>
          </p:cNvPr>
          <p:cNvSpPr>
            <a:spLocks noGrp="1"/>
          </p:cNvSpPr>
          <p:nvPr>
            <p:ph type="sldNum" sz="quarter" idx="12"/>
          </p:nvPr>
        </p:nvSpPr>
        <p:spPr/>
        <p:txBody>
          <a:bodyPr/>
          <a:lstStyle>
            <a:lvl1pPr>
              <a:defRPr/>
            </a:lvl1pPr>
          </a:lstStyle>
          <a:p>
            <a:fld id="{1869F0C1-26C3-AD42-9697-0B2BF6F6BF40}" type="slidenum">
              <a:rPr lang="en-US" altLang="en-US"/>
              <a:pPr/>
              <a:t>‹#›</a:t>
            </a:fld>
            <a:endParaRPr lang="en-US" altLang="en-US"/>
          </a:p>
        </p:txBody>
      </p:sp>
    </p:spTree>
    <p:extLst>
      <p:ext uri="{BB962C8B-B14F-4D97-AF65-F5344CB8AC3E}">
        <p14:creationId xmlns:p14="http://schemas.microsoft.com/office/powerpoint/2010/main" val="3699281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C7D04-276E-EE40-AC34-2346B2C2FDD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AE618C-5A2C-604B-A89C-F0B70C2A398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0EF7C6EC-F0B1-F042-9637-24AD9A4AF0F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0E22374-CDCD-CC49-84CB-023CFFF3332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40C04B4-4F21-194C-813E-9225F20F7050}"/>
              </a:ext>
            </a:extLst>
          </p:cNvPr>
          <p:cNvSpPr>
            <a:spLocks noGrp="1"/>
          </p:cNvSpPr>
          <p:nvPr>
            <p:ph type="sldNum" sz="quarter" idx="12"/>
          </p:nvPr>
        </p:nvSpPr>
        <p:spPr/>
        <p:txBody>
          <a:bodyPr/>
          <a:lstStyle>
            <a:lvl1pPr>
              <a:defRPr/>
            </a:lvl1pPr>
          </a:lstStyle>
          <a:p>
            <a:fld id="{775F81C5-8D09-9241-A79B-ABDB02C8D463}" type="slidenum">
              <a:rPr lang="en-US" altLang="en-US"/>
              <a:pPr/>
              <a:t>‹#›</a:t>
            </a:fld>
            <a:endParaRPr lang="en-US" altLang="en-US"/>
          </a:p>
        </p:txBody>
      </p:sp>
    </p:spTree>
    <p:extLst>
      <p:ext uri="{BB962C8B-B14F-4D97-AF65-F5344CB8AC3E}">
        <p14:creationId xmlns:p14="http://schemas.microsoft.com/office/powerpoint/2010/main" val="534796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DAEFC-5AAB-B342-B9DE-8C5215CB7E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A380B3-9732-3E44-B623-DFA013A03C0C}"/>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CB9979-105D-394A-8A81-7DCC89716C79}"/>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DC8D74-655A-1640-96D5-E41DD346044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FDEF392-E273-A44B-8334-F7AAB785F26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E0D05D3-A3C3-FD4E-9522-0C688A889D74}"/>
              </a:ext>
            </a:extLst>
          </p:cNvPr>
          <p:cNvSpPr>
            <a:spLocks noGrp="1"/>
          </p:cNvSpPr>
          <p:nvPr>
            <p:ph type="sldNum" sz="quarter" idx="12"/>
          </p:nvPr>
        </p:nvSpPr>
        <p:spPr/>
        <p:txBody>
          <a:bodyPr/>
          <a:lstStyle>
            <a:lvl1pPr>
              <a:defRPr/>
            </a:lvl1pPr>
          </a:lstStyle>
          <a:p>
            <a:fld id="{4863B122-599F-E34D-AA42-457F3338911F}" type="slidenum">
              <a:rPr lang="en-US" altLang="en-US"/>
              <a:pPr/>
              <a:t>‹#›</a:t>
            </a:fld>
            <a:endParaRPr lang="en-US" altLang="en-US"/>
          </a:p>
        </p:txBody>
      </p:sp>
    </p:spTree>
    <p:extLst>
      <p:ext uri="{BB962C8B-B14F-4D97-AF65-F5344CB8AC3E}">
        <p14:creationId xmlns:p14="http://schemas.microsoft.com/office/powerpoint/2010/main" val="558290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FD489-EDE7-8E47-ABBC-E1FEA176687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B73938-477A-FE4D-B656-9C414E5FE0B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5E7227A-40CC-2648-99C4-3C5ADEEF076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855E26-3BE9-9544-96DF-2DD17C7FB90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C63048-E1E3-1B43-8676-3B500733AF0D}"/>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588B6A-6CEE-8D48-B904-5637E9F1AB44}"/>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34EB6C5E-0DCD-4641-9F8A-235699DA94AF}"/>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74440DB3-DA35-414F-A5A5-E9BDCB460ED3}"/>
              </a:ext>
            </a:extLst>
          </p:cNvPr>
          <p:cNvSpPr>
            <a:spLocks noGrp="1"/>
          </p:cNvSpPr>
          <p:nvPr>
            <p:ph type="sldNum" sz="quarter" idx="12"/>
          </p:nvPr>
        </p:nvSpPr>
        <p:spPr/>
        <p:txBody>
          <a:bodyPr/>
          <a:lstStyle>
            <a:lvl1pPr>
              <a:defRPr/>
            </a:lvl1pPr>
          </a:lstStyle>
          <a:p>
            <a:fld id="{2B269057-D4D8-A140-8ECA-DE812476CE34}" type="slidenum">
              <a:rPr lang="en-US" altLang="en-US"/>
              <a:pPr/>
              <a:t>‹#›</a:t>
            </a:fld>
            <a:endParaRPr lang="en-US" altLang="en-US"/>
          </a:p>
        </p:txBody>
      </p:sp>
    </p:spTree>
    <p:extLst>
      <p:ext uri="{BB962C8B-B14F-4D97-AF65-F5344CB8AC3E}">
        <p14:creationId xmlns:p14="http://schemas.microsoft.com/office/powerpoint/2010/main" val="391369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96392-82B7-1B4C-B23F-448357FEF7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664E41-0675-FE45-9A3A-F62706A8EDC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A072432-FF27-FB46-A628-2AB7D7382AD3}"/>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1519F1DA-3C7A-7546-8923-1419905F3113}"/>
              </a:ext>
            </a:extLst>
          </p:cNvPr>
          <p:cNvSpPr>
            <a:spLocks noGrp="1"/>
          </p:cNvSpPr>
          <p:nvPr>
            <p:ph type="sldNum" sz="quarter" idx="12"/>
          </p:nvPr>
        </p:nvSpPr>
        <p:spPr/>
        <p:txBody>
          <a:bodyPr/>
          <a:lstStyle>
            <a:lvl1pPr>
              <a:defRPr/>
            </a:lvl1pPr>
          </a:lstStyle>
          <a:p>
            <a:fld id="{95E6E948-C366-D84A-81CF-A4AB9F587CE2}" type="slidenum">
              <a:rPr lang="en-US" altLang="en-US"/>
              <a:pPr/>
              <a:t>‹#›</a:t>
            </a:fld>
            <a:endParaRPr lang="en-US" altLang="en-US"/>
          </a:p>
        </p:txBody>
      </p:sp>
    </p:spTree>
    <p:extLst>
      <p:ext uri="{BB962C8B-B14F-4D97-AF65-F5344CB8AC3E}">
        <p14:creationId xmlns:p14="http://schemas.microsoft.com/office/powerpoint/2010/main" val="3585506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94FDF8-DD1F-2C42-BCDC-9500A36A7DB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F4BA6576-34EF-BB4A-84E7-F4219D5B7BE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EB0B447-109C-AD4D-B7AC-324000408D4F}"/>
              </a:ext>
            </a:extLst>
          </p:cNvPr>
          <p:cNvSpPr>
            <a:spLocks noGrp="1"/>
          </p:cNvSpPr>
          <p:nvPr>
            <p:ph type="sldNum" sz="quarter" idx="12"/>
          </p:nvPr>
        </p:nvSpPr>
        <p:spPr/>
        <p:txBody>
          <a:bodyPr/>
          <a:lstStyle>
            <a:lvl1pPr>
              <a:defRPr/>
            </a:lvl1pPr>
          </a:lstStyle>
          <a:p>
            <a:fld id="{E6EFB4E6-CE71-6C40-94B8-FC196684E78E}" type="slidenum">
              <a:rPr lang="en-US" altLang="en-US"/>
              <a:pPr/>
              <a:t>‹#›</a:t>
            </a:fld>
            <a:endParaRPr lang="en-US" altLang="en-US"/>
          </a:p>
        </p:txBody>
      </p:sp>
    </p:spTree>
    <p:extLst>
      <p:ext uri="{BB962C8B-B14F-4D97-AF65-F5344CB8AC3E}">
        <p14:creationId xmlns:p14="http://schemas.microsoft.com/office/powerpoint/2010/main" val="4199306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D3F36-A764-894E-BB22-EDB3C4E7C64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50AD89-5C2F-9048-A0A8-F68A2F79D5A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91E86D-0CE9-114E-9E3A-58A42C12C1C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696DBC-6725-E045-BA21-FA0FC179257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F2C823D-AA28-6140-8E39-9ED951E80A3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46BE38D-29B7-7E45-BB49-D4B303BDD927}"/>
              </a:ext>
            </a:extLst>
          </p:cNvPr>
          <p:cNvSpPr>
            <a:spLocks noGrp="1"/>
          </p:cNvSpPr>
          <p:nvPr>
            <p:ph type="sldNum" sz="quarter" idx="12"/>
          </p:nvPr>
        </p:nvSpPr>
        <p:spPr/>
        <p:txBody>
          <a:bodyPr/>
          <a:lstStyle>
            <a:lvl1pPr>
              <a:defRPr/>
            </a:lvl1pPr>
          </a:lstStyle>
          <a:p>
            <a:fld id="{498F93A3-4F23-2C46-A508-183D1D8A6865}" type="slidenum">
              <a:rPr lang="en-US" altLang="en-US"/>
              <a:pPr/>
              <a:t>‹#›</a:t>
            </a:fld>
            <a:endParaRPr lang="en-US" altLang="en-US"/>
          </a:p>
        </p:txBody>
      </p:sp>
    </p:spTree>
    <p:extLst>
      <p:ext uri="{BB962C8B-B14F-4D97-AF65-F5344CB8AC3E}">
        <p14:creationId xmlns:p14="http://schemas.microsoft.com/office/powerpoint/2010/main" val="1230561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505C-424A-9E47-9BC4-B178ADAB384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1F4E5B-59EE-C741-A8C9-85F3A91DC8A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91894F-208A-9A4F-A937-7469A3BC49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7AA87D-5D55-8A4B-9513-2999C9E110D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4FB18D4-E033-E843-A498-644935F4004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ACC11C5-E595-A543-B7D3-B4034FE0EA02}"/>
              </a:ext>
            </a:extLst>
          </p:cNvPr>
          <p:cNvSpPr>
            <a:spLocks noGrp="1"/>
          </p:cNvSpPr>
          <p:nvPr>
            <p:ph type="sldNum" sz="quarter" idx="12"/>
          </p:nvPr>
        </p:nvSpPr>
        <p:spPr/>
        <p:txBody>
          <a:bodyPr/>
          <a:lstStyle>
            <a:lvl1pPr>
              <a:defRPr/>
            </a:lvl1pPr>
          </a:lstStyle>
          <a:p>
            <a:fld id="{DF9CC968-A218-D241-A325-FE55F85F1261}" type="slidenum">
              <a:rPr lang="en-US" altLang="en-US"/>
              <a:pPr/>
              <a:t>‹#›</a:t>
            </a:fld>
            <a:endParaRPr lang="en-US" altLang="en-US"/>
          </a:p>
        </p:txBody>
      </p:sp>
    </p:spTree>
    <p:extLst>
      <p:ext uri="{BB962C8B-B14F-4D97-AF65-F5344CB8AC3E}">
        <p14:creationId xmlns:p14="http://schemas.microsoft.com/office/powerpoint/2010/main" val="2685522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74B24A6-E9B2-4044-A6A6-6EE4C814151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3E430DD-A16A-8540-9489-0B421B6E31B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1969CC9-6F4F-0B49-9D80-D08CE1F31DD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A03AB29F-D6BA-CD4C-8D1B-566B219F69B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6D8F95B8-01D2-9548-BF62-55B8EFD0DEF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306E388-FAEE-4846-BFFF-0189C8CB750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7FAFD36-4BF5-4642-8F6E-6D4623C85A79}"/>
              </a:ext>
            </a:extLst>
          </p:cNvPr>
          <p:cNvSpPr>
            <a:spLocks noGrp="1" noChangeArrowheads="1"/>
          </p:cNvSpPr>
          <p:nvPr>
            <p:ph type="ctrTitle"/>
          </p:nvPr>
        </p:nvSpPr>
        <p:spPr>
          <a:xfrm>
            <a:off x="685800" y="2130425"/>
            <a:ext cx="7772400" cy="1470025"/>
          </a:xfrm>
        </p:spPr>
        <p:txBody>
          <a:bodyPr anchor="ctr"/>
          <a:lstStyle/>
          <a:p>
            <a:endParaRPr lang="en-US" altLang="en-US" sz="4400"/>
          </a:p>
        </p:txBody>
      </p:sp>
      <p:sp>
        <p:nvSpPr>
          <p:cNvPr id="2051" name="Rectangle 3">
            <a:extLst>
              <a:ext uri="{FF2B5EF4-FFF2-40B4-BE49-F238E27FC236}">
                <a16:creationId xmlns:a16="http://schemas.microsoft.com/office/drawing/2014/main" id="{3A96CBF9-1AA2-0748-BF04-7E57C8769758}"/>
              </a:ext>
            </a:extLst>
          </p:cNvPr>
          <p:cNvSpPr>
            <a:spLocks noGrp="1" noChangeArrowheads="1"/>
          </p:cNvSpPr>
          <p:nvPr>
            <p:ph type="subTitle" idx="1"/>
          </p:nvPr>
        </p:nvSpPr>
        <p:spPr>
          <a:xfrm>
            <a:off x="1371600" y="3886200"/>
            <a:ext cx="6400800" cy="1752600"/>
          </a:xfrm>
        </p:spPr>
        <p:txBody>
          <a:bodyPr/>
          <a:lstStyle/>
          <a:p>
            <a:endParaRPr lang="en-US" altLang="en-US" sz="3200"/>
          </a:p>
        </p:txBody>
      </p:sp>
      <p:pic>
        <p:nvPicPr>
          <p:cNvPr id="2052" name="Picture 4" descr="healedwoman1">
            <a:extLst>
              <a:ext uri="{FF2B5EF4-FFF2-40B4-BE49-F238E27FC236}">
                <a16:creationId xmlns:a16="http://schemas.microsoft.com/office/drawing/2014/main" id="{6485E690-5560-9E40-AAE6-835B35FDD0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44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5">
            <a:extLst>
              <a:ext uri="{FF2B5EF4-FFF2-40B4-BE49-F238E27FC236}">
                <a16:creationId xmlns:a16="http://schemas.microsoft.com/office/drawing/2014/main" id="{A41AB449-49B4-E542-BA1F-598585EC26C3}"/>
              </a:ext>
            </a:extLst>
          </p:cNvPr>
          <p:cNvSpPr txBox="1">
            <a:spLocks noChangeArrowheads="1"/>
          </p:cNvSpPr>
          <p:nvPr/>
        </p:nvSpPr>
        <p:spPr bwMode="auto">
          <a:xfrm>
            <a:off x="5105400" y="1943100"/>
            <a:ext cx="36576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500">
                <a:solidFill>
                  <a:srgbClr val="FFFFFF"/>
                </a:solidFill>
                <a:latin typeface="Trajan Pro" pitchFamily="18" charset="0"/>
              </a:rPr>
              <a:t>Transformation</a:t>
            </a:r>
          </a:p>
          <a:p>
            <a:pPr algn="ctr"/>
            <a:r>
              <a:rPr lang="en-US" altLang="en-US" sz="2500">
                <a:solidFill>
                  <a:srgbClr val="FFFFFF"/>
                </a:solidFill>
                <a:latin typeface="Trajan Pro" pitchFamily="18" charset="0"/>
              </a:rPr>
              <a:t>By faith</a:t>
            </a:r>
            <a:endParaRPr lang="en-US" altLang="en-US" sz="1600"/>
          </a:p>
        </p:txBody>
      </p:sp>
      <p:sp>
        <p:nvSpPr>
          <p:cNvPr id="2054" name="Text Box 6">
            <a:extLst>
              <a:ext uri="{FF2B5EF4-FFF2-40B4-BE49-F238E27FC236}">
                <a16:creationId xmlns:a16="http://schemas.microsoft.com/office/drawing/2014/main" id="{22F5F18D-D105-534B-B54B-E1FD463D1E4C}"/>
              </a:ext>
            </a:extLst>
          </p:cNvPr>
          <p:cNvSpPr txBox="1">
            <a:spLocks noChangeArrowheads="1"/>
          </p:cNvSpPr>
          <p:nvPr/>
        </p:nvSpPr>
        <p:spPr bwMode="auto">
          <a:xfrm>
            <a:off x="4876800" y="228600"/>
            <a:ext cx="22034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altLang="en-US">
                <a:solidFill>
                  <a:srgbClr val="FFFFFF"/>
                </a:solidFill>
                <a:latin typeface="Trajan Pro" pitchFamily="18" charset="0"/>
              </a:rPr>
              <a:t>Women in the Bible: </a:t>
            </a:r>
            <a:br>
              <a:rPr lang="en-US" altLang="en-US">
                <a:solidFill>
                  <a:srgbClr val="FFFFFF"/>
                </a:solidFill>
                <a:latin typeface="Trajan Pro" pitchFamily="18" charset="0"/>
              </a:rPr>
            </a:br>
            <a:r>
              <a:rPr lang="en-US" altLang="en-US">
                <a:solidFill>
                  <a:srgbClr val="FFFFFF"/>
                </a:solidFill>
                <a:latin typeface="Trajan Pro" pitchFamily="18" charset="0"/>
              </a:rPr>
              <a:t>The Healed Woman and me</a:t>
            </a:r>
            <a:endParaRPr lang="en-US" altLang="en-US"/>
          </a:p>
        </p:txBody>
      </p:sp>
      <p:grpSp>
        <p:nvGrpSpPr>
          <p:cNvPr id="2055" name="Group 7">
            <a:extLst>
              <a:ext uri="{FF2B5EF4-FFF2-40B4-BE49-F238E27FC236}">
                <a16:creationId xmlns:a16="http://schemas.microsoft.com/office/drawing/2014/main" id="{5EE4BEF2-163E-CF4C-9AB3-F7E9051ED45A}"/>
              </a:ext>
            </a:extLst>
          </p:cNvPr>
          <p:cNvGrpSpPr>
            <a:grpSpLocks/>
          </p:cNvGrpSpPr>
          <p:nvPr/>
        </p:nvGrpSpPr>
        <p:grpSpPr bwMode="auto">
          <a:xfrm>
            <a:off x="7848600" y="5486400"/>
            <a:ext cx="1266825" cy="1038225"/>
            <a:chOff x="13890" y="9555"/>
            <a:chExt cx="1875" cy="1634"/>
          </a:xfrm>
        </p:grpSpPr>
        <p:sp>
          <p:nvSpPr>
            <p:cNvPr id="2056" name="Text Box 8">
              <a:extLst>
                <a:ext uri="{FF2B5EF4-FFF2-40B4-BE49-F238E27FC236}">
                  <a16:creationId xmlns:a16="http://schemas.microsoft.com/office/drawing/2014/main" id="{A57B1F74-A55A-EF49-A772-DF937D1F15B3}"/>
                </a:ext>
              </a:extLst>
            </p:cNvPr>
            <p:cNvSpPr txBox="1">
              <a:spLocks noChangeArrowheads="1"/>
            </p:cNvSpPr>
            <p:nvPr/>
          </p:nvSpPr>
          <p:spPr bwMode="auto">
            <a:xfrm>
              <a:off x="13890" y="9555"/>
              <a:ext cx="1875" cy="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6000">
                  <a:solidFill>
                    <a:srgbClr val="FFFFFF"/>
                  </a:solidFill>
                  <a:latin typeface="Trajan Pro" pitchFamily="18" charset="0"/>
                </a:rPr>
                <a:t>14</a:t>
              </a:r>
              <a:endParaRPr lang="en-US" altLang="en-US"/>
            </a:p>
          </p:txBody>
        </p:sp>
        <p:sp>
          <p:nvSpPr>
            <p:cNvPr id="2057" name="Text Box 9">
              <a:extLst>
                <a:ext uri="{FF2B5EF4-FFF2-40B4-BE49-F238E27FC236}">
                  <a16:creationId xmlns:a16="http://schemas.microsoft.com/office/drawing/2014/main" id="{072D6827-BF98-064D-B035-F8B4A6A71028}"/>
                </a:ext>
              </a:extLst>
            </p:cNvPr>
            <p:cNvSpPr txBox="1">
              <a:spLocks noChangeArrowheads="1"/>
            </p:cNvSpPr>
            <p:nvPr/>
          </p:nvSpPr>
          <p:spPr bwMode="auto">
            <a:xfrm>
              <a:off x="14210" y="10814"/>
              <a:ext cx="1305"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200" b="1">
                  <a:latin typeface="Trajan Pro" pitchFamily="18" charset="0"/>
                </a:rPr>
                <a:t>LESSON</a:t>
              </a:r>
              <a:endParaRPr lang="en-US" altLang="en-US"/>
            </a:p>
          </p:txBody>
        </p:sp>
      </p:grpSp>
      <p:sp>
        <p:nvSpPr>
          <p:cNvPr id="2058" name="Text Box 10">
            <a:extLst>
              <a:ext uri="{FF2B5EF4-FFF2-40B4-BE49-F238E27FC236}">
                <a16:creationId xmlns:a16="http://schemas.microsoft.com/office/drawing/2014/main" id="{6476E4E7-9D6C-DB4F-BF84-F1BD5F17B777}"/>
              </a:ext>
            </a:extLst>
          </p:cNvPr>
          <p:cNvSpPr txBox="1">
            <a:spLocks noChangeArrowheads="1"/>
          </p:cNvSpPr>
          <p:nvPr/>
        </p:nvSpPr>
        <p:spPr bwMode="auto">
          <a:xfrm>
            <a:off x="835025" y="2057400"/>
            <a:ext cx="28225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a:solidFill>
                  <a:schemeClr val="bg1"/>
                </a:solidFill>
                <a:latin typeface="Gill Sans MT" panose="020B0502020104020203" pitchFamily="34" charset="77"/>
              </a:rPr>
              <a:t>“Your word is lamp for my feet and a light for my path.”</a:t>
            </a:r>
          </a:p>
          <a:p>
            <a:pPr algn="ctr"/>
            <a:r>
              <a:rPr lang="en-US" altLang="en-US" sz="1600">
                <a:solidFill>
                  <a:schemeClr val="bg1"/>
                </a:solidFill>
                <a:latin typeface="Gill Sans MT" panose="020B0502020104020203" pitchFamily="34" charset="77"/>
              </a:rPr>
              <a:t>Psalm 119:105</a:t>
            </a:r>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descr="784302_41493038">
            <a:extLst>
              <a:ext uri="{FF2B5EF4-FFF2-40B4-BE49-F238E27FC236}">
                <a16:creationId xmlns:a16="http://schemas.microsoft.com/office/drawing/2014/main" id="{EB4CA58C-1779-3C4C-9D14-C168083CA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190" t="14000" r="6352"/>
          <a:stretch>
            <a:fillRect/>
          </a:stretch>
        </p:blipFill>
        <p:spPr bwMode="auto">
          <a:xfrm>
            <a:off x="6719888" y="990600"/>
            <a:ext cx="2424112" cy="2743200"/>
          </a:xfrm>
          <a:prstGeom prst="rect">
            <a:avLst/>
          </a:prstGeom>
          <a:noFill/>
          <a:extLst>
            <a:ext uri="{909E8E84-426E-40DD-AFC4-6F175D3DCCD1}">
              <a14:hiddenFill xmlns:a14="http://schemas.microsoft.com/office/drawing/2010/main">
                <a:solidFill>
                  <a:srgbClr val="FFFFFF"/>
                </a:solidFill>
              </a14:hiddenFill>
            </a:ext>
          </a:extLst>
        </p:spPr>
      </p:pic>
      <p:sp>
        <p:nvSpPr>
          <p:cNvPr id="11267" name="Rectangle 3">
            <a:extLst>
              <a:ext uri="{FF2B5EF4-FFF2-40B4-BE49-F238E27FC236}">
                <a16:creationId xmlns:a16="http://schemas.microsoft.com/office/drawing/2014/main" id="{804D3AC3-4DDF-6E42-B132-8CF51103F23A}"/>
              </a:ext>
            </a:extLst>
          </p:cNvPr>
          <p:cNvSpPr>
            <a:spLocks noGrp="1" noChangeArrowheads="1"/>
          </p:cNvSpPr>
          <p:nvPr>
            <p:ph type="body" idx="1"/>
          </p:nvPr>
        </p:nvSpPr>
        <p:spPr>
          <a:xfrm>
            <a:off x="304800" y="1066800"/>
            <a:ext cx="6934200" cy="5486400"/>
          </a:xfrm>
        </p:spPr>
        <p:txBody>
          <a:bodyPr/>
          <a:lstStyle/>
          <a:p>
            <a:pPr>
              <a:buFontTx/>
              <a:buNone/>
            </a:pPr>
            <a:r>
              <a:rPr lang="en-US" altLang="en-US">
                <a:latin typeface="Gill Sans MT" panose="020B0502020104020203" pitchFamily="34" charset="77"/>
              </a:rPr>
              <a:t>    </a:t>
            </a:r>
            <a:r>
              <a:rPr lang="en-US" altLang="en-US" b="1" u="sng">
                <a:solidFill>
                  <a:srgbClr val="660066"/>
                </a:solidFill>
                <a:latin typeface="Gill Sans MT" panose="020B0502020104020203" pitchFamily="34" charset="77"/>
              </a:rPr>
              <a:t>Words of Wisdom</a:t>
            </a:r>
          </a:p>
          <a:p>
            <a:pPr>
              <a:lnSpc>
                <a:spcPct val="0"/>
              </a:lnSpc>
              <a:buFontTx/>
              <a:buNone/>
            </a:pPr>
            <a:r>
              <a:rPr lang="en-US" altLang="en-US" b="1" u="sng">
                <a:solidFill>
                  <a:srgbClr val="660066"/>
                </a:solidFill>
                <a:latin typeface="Gill Sans MT" panose="020B0502020104020203" pitchFamily="34" charset="77"/>
              </a:rPr>
              <a:t> </a:t>
            </a:r>
          </a:p>
          <a:p>
            <a:pPr>
              <a:lnSpc>
                <a:spcPct val="110000"/>
              </a:lnSpc>
              <a:buFontTx/>
              <a:buNone/>
            </a:pPr>
            <a:r>
              <a:rPr lang="en-US" altLang="en-US">
                <a:latin typeface="Gill Sans MT" panose="020B0502020104020203" pitchFamily="34" charset="77"/>
              </a:rPr>
              <a:t>   </a:t>
            </a:r>
            <a:r>
              <a:rPr lang="en-US" altLang="en-US" sz="2800">
                <a:latin typeface="Gill Sans MT" panose="020B0502020104020203" pitchFamily="34" charset="77"/>
              </a:rPr>
              <a:t>This woman must have been feeling very desperate. Having given up on the doctors of the day, she sought help from the One who had healed so many. Not wanting to draw attention to herself, she thought to reach out to Him in a quiet and unobtrusive manner. Imagine her embarrassment at having the attention of everyone drawn to her. </a:t>
            </a:r>
          </a:p>
        </p:txBody>
      </p:sp>
      <p:pic>
        <p:nvPicPr>
          <p:cNvPr id="11268" name="Picture 4" descr="healedwoman2">
            <a:extLst>
              <a:ext uri="{FF2B5EF4-FFF2-40B4-BE49-F238E27FC236}">
                <a16:creationId xmlns:a16="http://schemas.microsoft.com/office/drawing/2014/main" id="{63FF238C-164E-664B-9A24-176D98D476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a:extLst>
              <a:ext uri="{FF2B5EF4-FFF2-40B4-BE49-F238E27FC236}">
                <a16:creationId xmlns:a16="http://schemas.microsoft.com/office/drawing/2014/main" id="{D25BF2C7-82D1-6C4F-AF21-B7A46BC05CD5}"/>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400">
                <a:solidFill>
                  <a:srgbClr val="FFFFFF"/>
                </a:solidFill>
                <a:latin typeface="Trajan Pro" pitchFamily="18" charset="0"/>
              </a:rPr>
              <a:t>The Healed Woman</a:t>
            </a:r>
          </a:p>
          <a:p>
            <a:pPr algn="ctr"/>
            <a:r>
              <a:rPr lang="en-US" altLang="en-US" sz="1000">
                <a:solidFill>
                  <a:srgbClr val="FFFFFF"/>
                </a:solidFill>
                <a:latin typeface="TrajanPro-Regular" charset="0"/>
              </a:rPr>
              <a:t>A Beautiful Story About a Woman Whose Name is Unknown</a:t>
            </a: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571630C5-3E7C-AB4A-A6EA-A17524F33DF9}"/>
              </a:ext>
            </a:extLst>
          </p:cNvPr>
          <p:cNvSpPr>
            <a:spLocks noGrp="1" noChangeArrowheads="1"/>
          </p:cNvSpPr>
          <p:nvPr>
            <p:ph type="body" idx="1"/>
          </p:nvPr>
        </p:nvSpPr>
        <p:spPr>
          <a:xfrm>
            <a:off x="228600" y="1524000"/>
            <a:ext cx="6629400" cy="4525963"/>
          </a:xfrm>
        </p:spPr>
        <p:txBody>
          <a:bodyPr/>
          <a:lstStyle/>
          <a:p>
            <a:pPr>
              <a:lnSpc>
                <a:spcPct val="120000"/>
              </a:lnSpc>
              <a:buFontTx/>
              <a:buNone/>
            </a:pPr>
            <a:r>
              <a:rPr lang="en-US" altLang="en-US" sz="2800">
                <a:latin typeface="Gill Sans MT" panose="020B0502020104020203" pitchFamily="34" charset="77"/>
              </a:rPr>
              <a:t>   In humility and thankfulness she admitted to being the one who had drawn healing power from touching Jesus’ garment. Her life was transformed by her faith. Christ understood the longing of her heart just as He understands the longing of our hearts today.</a:t>
            </a:r>
          </a:p>
          <a:p>
            <a:pPr>
              <a:lnSpc>
                <a:spcPct val="120000"/>
              </a:lnSpc>
            </a:pPr>
            <a:endParaRPr lang="en-US" altLang="en-US" sz="2800"/>
          </a:p>
        </p:txBody>
      </p:sp>
      <p:pic>
        <p:nvPicPr>
          <p:cNvPr id="14340" name="Picture 4" descr="784302_41493038">
            <a:extLst>
              <a:ext uri="{FF2B5EF4-FFF2-40B4-BE49-F238E27FC236}">
                <a16:creationId xmlns:a16="http://schemas.microsoft.com/office/drawing/2014/main" id="{0377B81C-7FCF-C647-8D91-8D7462714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190" t="14000" r="6352"/>
          <a:stretch>
            <a:fillRect/>
          </a:stretch>
        </p:blipFill>
        <p:spPr bwMode="auto">
          <a:xfrm>
            <a:off x="6719888" y="990600"/>
            <a:ext cx="2424112"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healedwoman2">
            <a:extLst>
              <a:ext uri="{FF2B5EF4-FFF2-40B4-BE49-F238E27FC236}">
                <a16:creationId xmlns:a16="http://schemas.microsoft.com/office/drawing/2014/main" id="{680D9D10-2569-264B-B2A4-B7CB6DDE2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6">
            <a:extLst>
              <a:ext uri="{FF2B5EF4-FFF2-40B4-BE49-F238E27FC236}">
                <a16:creationId xmlns:a16="http://schemas.microsoft.com/office/drawing/2014/main" id="{467FA5B0-090F-C94C-BD58-FA009EA37244}"/>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400">
                <a:solidFill>
                  <a:srgbClr val="FFFFFF"/>
                </a:solidFill>
                <a:latin typeface="Trajan Pro" pitchFamily="18" charset="0"/>
              </a:rPr>
              <a:t>The Healed Woman</a:t>
            </a:r>
          </a:p>
          <a:p>
            <a:pPr algn="ctr"/>
            <a:r>
              <a:rPr lang="en-US" altLang="en-US" sz="1000">
                <a:solidFill>
                  <a:srgbClr val="FFFFFF"/>
                </a:solidFill>
                <a:latin typeface="TrajanPro-Regular" charset="0"/>
              </a:rPr>
              <a:t>A Beautiful Story About a Woman Whose Name is Unknown</a:t>
            </a:r>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CE11326A-5A84-A944-82D6-A2BFF4F48524}"/>
              </a:ext>
            </a:extLst>
          </p:cNvPr>
          <p:cNvSpPr>
            <a:spLocks noGrp="1" noChangeArrowheads="1"/>
          </p:cNvSpPr>
          <p:nvPr>
            <p:ph type="body" idx="1"/>
          </p:nvPr>
        </p:nvSpPr>
        <p:spPr/>
        <p:txBody>
          <a:bodyPr/>
          <a:lstStyle/>
          <a:p>
            <a:pPr algn="ctr">
              <a:buFontTx/>
              <a:buNone/>
            </a:pPr>
            <a:r>
              <a:rPr lang="en-US" altLang="en-US" sz="4000" b="1">
                <a:solidFill>
                  <a:srgbClr val="660066"/>
                </a:solidFill>
                <a:latin typeface="Edwardian Script ITC" panose="030303020407070D0804" pitchFamily="66" charset="77"/>
              </a:rPr>
              <a:t>My Prayer for Today</a:t>
            </a:r>
          </a:p>
          <a:p>
            <a:pPr algn="ctr">
              <a:buFontTx/>
              <a:buNone/>
            </a:pPr>
            <a:endParaRPr lang="en-US" altLang="en-US" sz="1400" b="1">
              <a:solidFill>
                <a:srgbClr val="660066"/>
              </a:solidFill>
              <a:latin typeface="Edwardian Script ITC" panose="030303020407070D0804" pitchFamily="66" charset="77"/>
            </a:endParaRPr>
          </a:p>
          <a:p>
            <a:pPr algn="ctr">
              <a:lnSpc>
                <a:spcPct val="120000"/>
              </a:lnSpc>
              <a:buFontTx/>
              <a:buNone/>
            </a:pPr>
            <a:r>
              <a:rPr lang="en-US" altLang="en-US" sz="2800">
                <a:latin typeface="Gill Sans MT" panose="020B0502020104020203" pitchFamily="34" charset="77"/>
              </a:rPr>
              <a:t>Today, dear God, we also seek healing from the infirmities of life that we have to endure. Whether they are emotional, physical, or spiritual ailments, we ask that you will remove them from us, and let us walk in newness of health. Thank You for the precious promises of healing You have given us.</a:t>
            </a:r>
          </a:p>
        </p:txBody>
      </p:sp>
      <p:pic>
        <p:nvPicPr>
          <p:cNvPr id="12292" name="Picture 4" descr="healedwoman2">
            <a:extLst>
              <a:ext uri="{FF2B5EF4-FFF2-40B4-BE49-F238E27FC236}">
                <a16:creationId xmlns:a16="http://schemas.microsoft.com/office/drawing/2014/main" id="{5BAD74CB-CE95-2447-8298-98F1586DA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a:extLst>
              <a:ext uri="{FF2B5EF4-FFF2-40B4-BE49-F238E27FC236}">
                <a16:creationId xmlns:a16="http://schemas.microsoft.com/office/drawing/2014/main" id="{7BC377AE-C214-3948-94E7-A2771439B1F5}"/>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400">
                <a:solidFill>
                  <a:srgbClr val="FFFFFF"/>
                </a:solidFill>
                <a:latin typeface="Trajan Pro" pitchFamily="18" charset="0"/>
              </a:rPr>
              <a:t>The Healed Woman</a:t>
            </a:r>
          </a:p>
          <a:p>
            <a:pPr algn="ctr"/>
            <a:r>
              <a:rPr lang="en-US" altLang="en-US" sz="1000">
                <a:solidFill>
                  <a:srgbClr val="FFFFFF"/>
                </a:solidFill>
                <a:latin typeface="TrajanPro-Regular" charset="0"/>
              </a:rPr>
              <a:t>A Beautiful Story About a Woman Whose Name is Unknown</a:t>
            </a: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552DB8DB-68EF-AE46-B314-F48BA987E98C}"/>
              </a:ext>
            </a:extLst>
          </p:cNvPr>
          <p:cNvSpPr>
            <a:spLocks noGrp="1" noChangeArrowheads="1"/>
          </p:cNvSpPr>
          <p:nvPr>
            <p:ph type="body" idx="1"/>
          </p:nvPr>
        </p:nvSpPr>
        <p:spPr>
          <a:xfrm>
            <a:off x="457200" y="1219200"/>
            <a:ext cx="8229600" cy="5334000"/>
          </a:xfrm>
        </p:spPr>
        <p:txBody>
          <a:bodyPr/>
          <a:lstStyle/>
          <a:p>
            <a:pPr algn="ctr">
              <a:lnSpc>
                <a:spcPct val="90000"/>
              </a:lnSpc>
              <a:buFontTx/>
              <a:buNone/>
            </a:pPr>
            <a:r>
              <a:rPr lang="en-US" altLang="en-US" sz="4000" b="1">
                <a:solidFill>
                  <a:srgbClr val="660066"/>
                </a:solidFill>
                <a:latin typeface="Edwardian Script ITC" panose="030303020407070D0804" pitchFamily="66" charset="77"/>
              </a:rPr>
              <a:t>Sharing</a:t>
            </a:r>
          </a:p>
          <a:p>
            <a:pPr algn="ctr">
              <a:lnSpc>
                <a:spcPct val="90000"/>
              </a:lnSpc>
              <a:buFontTx/>
              <a:buNone/>
            </a:pPr>
            <a:endParaRPr lang="en-US" altLang="en-US" sz="1400" b="1">
              <a:solidFill>
                <a:srgbClr val="660066"/>
              </a:solidFill>
              <a:latin typeface="Edwardian Script ITC" panose="030303020407070D0804" pitchFamily="66" charset="77"/>
            </a:endParaRPr>
          </a:p>
          <a:p>
            <a:pPr algn="ctr">
              <a:lnSpc>
                <a:spcPct val="90000"/>
              </a:lnSpc>
              <a:buFontTx/>
              <a:buNone/>
            </a:pPr>
            <a:r>
              <a:rPr lang="en-US" altLang="en-US" sz="2800">
                <a:latin typeface="Gill Sans MT" panose="020B0502020104020203" pitchFamily="34" charset="77"/>
              </a:rPr>
              <a:t>Each one of us knows those in our circle of friends and acquaintances who are in need of help when they are ill. We might  take them to a doctor’s appointment; bring a loaf of bread or a main dish; help with laundry, house cleaning, or grocery shopping; or even care for a pet. Sometimes just spending time with them or giving a hug is the most welcome gift we can bestow. A gift of our time speaks volumes. </a:t>
            </a:r>
          </a:p>
          <a:p>
            <a:pPr algn="ctr">
              <a:lnSpc>
                <a:spcPct val="90000"/>
              </a:lnSpc>
              <a:buFontTx/>
              <a:buNone/>
            </a:pPr>
            <a:r>
              <a:rPr lang="en-US" altLang="en-US" sz="2800">
                <a:latin typeface="Gill Sans MT" panose="020B0502020104020203" pitchFamily="34" charset="77"/>
              </a:rPr>
              <a:t>What are some specific ways I could help the sick, especially those with a chronic illness?</a:t>
            </a:r>
          </a:p>
        </p:txBody>
      </p:sp>
      <p:pic>
        <p:nvPicPr>
          <p:cNvPr id="13316" name="Picture 4" descr="healedwoman2">
            <a:extLst>
              <a:ext uri="{FF2B5EF4-FFF2-40B4-BE49-F238E27FC236}">
                <a16:creationId xmlns:a16="http://schemas.microsoft.com/office/drawing/2014/main" id="{76518E08-F82A-4543-A0EE-94D51ACC30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a:extLst>
              <a:ext uri="{FF2B5EF4-FFF2-40B4-BE49-F238E27FC236}">
                <a16:creationId xmlns:a16="http://schemas.microsoft.com/office/drawing/2014/main" id="{CDA7C04B-651B-B445-88B1-BEA517049A7F}"/>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400">
                <a:solidFill>
                  <a:srgbClr val="FFFFFF"/>
                </a:solidFill>
                <a:latin typeface="Trajan Pro" pitchFamily="18" charset="0"/>
              </a:rPr>
              <a:t>The Healed Woman</a:t>
            </a:r>
          </a:p>
          <a:p>
            <a:pPr algn="ctr"/>
            <a:r>
              <a:rPr lang="en-US" altLang="en-US" sz="1000">
                <a:solidFill>
                  <a:srgbClr val="FFFFFF"/>
                </a:solidFill>
                <a:latin typeface="TrajanPro-Regular" charset="0"/>
              </a:rPr>
              <a:t>A Beautiful Story About a Woman Whose Name is Unknown</a:t>
            </a:r>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784302_41493038">
            <a:extLst>
              <a:ext uri="{FF2B5EF4-FFF2-40B4-BE49-F238E27FC236}">
                <a16:creationId xmlns:a16="http://schemas.microsoft.com/office/drawing/2014/main" id="{4485ACEA-6C1F-5640-B3D6-15D9CD740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190" t="14000" r="6352"/>
          <a:stretch>
            <a:fillRect/>
          </a:stretch>
        </p:blipFill>
        <p:spPr bwMode="auto">
          <a:xfrm>
            <a:off x="6019800" y="3581400"/>
            <a:ext cx="2895600" cy="327660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a:extLst>
              <a:ext uri="{FF2B5EF4-FFF2-40B4-BE49-F238E27FC236}">
                <a16:creationId xmlns:a16="http://schemas.microsoft.com/office/drawing/2014/main" id="{72ACB81E-7D64-7043-9859-FA8D9223D5E3}"/>
              </a:ext>
            </a:extLst>
          </p:cNvPr>
          <p:cNvSpPr>
            <a:spLocks noGrp="1" noChangeArrowheads="1"/>
          </p:cNvSpPr>
          <p:nvPr>
            <p:ph type="body" idx="1"/>
          </p:nvPr>
        </p:nvSpPr>
        <p:spPr>
          <a:xfrm>
            <a:off x="152400" y="1570038"/>
            <a:ext cx="6248400" cy="4525962"/>
          </a:xfrm>
        </p:spPr>
        <p:txBody>
          <a:bodyPr/>
          <a:lstStyle/>
          <a:p>
            <a:pPr>
              <a:buFontTx/>
              <a:buNone/>
            </a:pPr>
            <a:r>
              <a:rPr lang="en-US" altLang="en-US" b="1">
                <a:solidFill>
                  <a:srgbClr val="660066"/>
                </a:solidFill>
                <a:latin typeface="Gill Sans MT" panose="020B0502020104020203" pitchFamily="34" charset="77"/>
              </a:rPr>
              <a:t>  Introduction</a:t>
            </a:r>
          </a:p>
          <a:p>
            <a:pPr>
              <a:lnSpc>
                <a:spcPct val="10000"/>
              </a:lnSpc>
              <a:buFontTx/>
              <a:buNone/>
            </a:pPr>
            <a:endParaRPr lang="en-US" altLang="en-US" b="1">
              <a:solidFill>
                <a:srgbClr val="660066"/>
              </a:solidFill>
              <a:latin typeface="Gill Sans MT" panose="020B0502020104020203" pitchFamily="34" charset="77"/>
            </a:endParaRPr>
          </a:p>
          <a:p>
            <a:pPr>
              <a:lnSpc>
                <a:spcPct val="110000"/>
              </a:lnSpc>
              <a:buFontTx/>
              <a:buNone/>
            </a:pPr>
            <a:r>
              <a:rPr lang="en-US" altLang="en-US">
                <a:latin typeface="Gill Sans MT" panose="020B0502020104020203" pitchFamily="34" charset="77"/>
              </a:rPr>
              <a:t>  </a:t>
            </a:r>
            <a:r>
              <a:rPr lang="en-US" altLang="en-US" sz="2800">
                <a:latin typeface="Gill Sans MT" panose="020B0502020104020203" pitchFamily="34" charset="77"/>
              </a:rPr>
              <a:t>The woman in this story had suffered for 12 years, not just from disease but from isolation. In those days she would be a virtual outcast; anyone or anything she touched would be considered ceremonially unclean. In this context touch becomes a significant symbol.</a:t>
            </a:r>
          </a:p>
        </p:txBody>
      </p:sp>
      <p:pic>
        <p:nvPicPr>
          <p:cNvPr id="3076" name="Picture 4" descr="healedwoman2">
            <a:extLst>
              <a:ext uri="{FF2B5EF4-FFF2-40B4-BE49-F238E27FC236}">
                <a16:creationId xmlns:a16="http://schemas.microsoft.com/office/drawing/2014/main" id="{20CBB6E0-972A-A246-BB0C-CDDD2BBAC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a:extLst>
              <a:ext uri="{FF2B5EF4-FFF2-40B4-BE49-F238E27FC236}">
                <a16:creationId xmlns:a16="http://schemas.microsoft.com/office/drawing/2014/main" id="{2CBB669B-1EC0-CA41-81A0-73576305C663}"/>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400">
                <a:solidFill>
                  <a:srgbClr val="FFFFFF"/>
                </a:solidFill>
                <a:latin typeface="Trajan Pro" pitchFamily="18" charset="0"/>
              </a:rPr>
              <a:t>The Healed Woman</a:t>
            </a:r>
          </a:p>
          <a:p>
            <a:pPr algn="ctr"/>
            <a:r>
              <a:rPr lang="en-US" altLang="en-US" sz="1200">
                <a:solidFill>
                  <a:srgbClr val="FFFFFF"/>
                </a:solidFill>
                <a:latin typeface="TrajanPro-Regular" charset="0"/>
              </a:rPr>
              <a:t>A Beautiful Story About a Woman Whose Name is Unknown</a:t>
            </a:r>
            <a:endParaRPr lang="en-US" altLang="en-US" sz="2000"/>
          </a:p>
        </p:txBody>
      </p:sp>
      <p:sp>
        <p:nvSpPr>
          <p:cNvPr id="3078" name="Rectangle 6">
            <a:extLst>
              <a:ext uri="{FF2B5EF4-FFF2-40B4-BE49-F238E27FC236}">
                <a16:creationId xmlns:a16="http://schemas.microsoft.com/office/drawing/2014/main" id="{ACEA8EFD-39FE-8240-9662-911484FAE6BA}"/>
              </a:ext>
            </a:extLst>
          </p:cNvPr>
          <p:cNvSpPr>
            <a:spLocks noChangeArrowheads="1"/>
          </p:cNvSpPr>
          <p:nvPr/>
        </p:nvSpPr>
        <p:spPr bwMode="auto">
          <a:xfrm>
            <a:off x="304800" y="481013"/>
            <a:ext cx="2917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chemeClr val="bg1"/>
                </a:solidFill>
              </a:rPr>
              <a:t>Key Scripture:  Luke 1 and 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784302_41493038">
            <a:extLst>
              <a:ext uri="{FF2B5EF4-FFF2-40B4-BE49-F238E27FC236}">
                <a16:creationId xmlns:a16="http://schemas.microsoft.com/office/drawing/2014/main" id="{8F046D27-798F-BD48-8EFC-BD9DB95038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190" t="14000" r="6352"/>
          <a:stretch>
            <a:fillRect/>
          </a:stretch>
        </p:blipFill>
        <p:spPr bwMode="auto">
          <a:xfrm>
            <a:off x="0" y="3581400"/>
            <a:ext cx="2895600" cy="3276600"/>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a:extLst>
              <a:ext uri="{FF2B5EF4-FFF2-40B4-BE49-F238E27FC236}">
                <a16:creationId xmlns:a16="http://schemas.microsoft.com/office/drawing/2014/main" id="{996AE3A5-A94A-E044-9D75-0ED5D18D7EBD}"/>
              </a:ext>
            </a:extLst>
          </p:cNvPr>
          <p:cNvSpPr>
            <a:spLocks noGrp="1" noChangeArrowheads="1"/>
          </p:cNvSpPr>
          <p:nvPr>
            <p:ph type="body" idx="1"/>
          </p:nvPr>
        </p:nvSpPr>
        <p:spPr>
          <a:xfrm>
            <a:off x="2590800" y="1295400"/>
            <a:ext cx="6324600" cy="4525963"/>
          </a:xfrm>
        </p:spPr>
        <p:txBody>
          <a:bodyPr/>
          <a:lstStyle/>
          <a:p>
            <a:pPr>
              <a:lnSpc>
                <a:spcPct val="120000"/>
              </a:lnSpc>
              <a:buFontTx/>
              <a:buNone/>
            </a:pPr>
            <a:r>
              <a:rPr lang="en-US" altLang="en-US" sz="2800">
                <a:latin typeface="Gill Sans MT" panose="020B0502020104020203" pitchFamily="34" charset="77"/>
              </a:rPr>
              <a:t>   This is a story of healing. God promises to heal us. For some, healing may not take place here on earth. And ultimately, true healing—the healing that will cure even those who don’t suffer from physical ailments—will take place not here but in heaven.</a:t>
            </a:r>
          </a:p>
        </p:txBody>
      </p:sp>
      <p:pic>
        <p:nvPicPr>
          <p:cNvPr id="4100" name="Picture 4" descr="healedwoman2">
            <a:extLst>
              <a:ext uri="{FF2B5EF4-FFF2-40B4-BE49-F238E27FC236}">
                <a16:creationId xmlns:a16="http://schemas.microsoft.com/office/drawing/2014/main" id="{82588EA3-25CB-9B4C-9906-836FC5694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a:extLst>
              <a:ext uri="{FF2B5EF4-FFF2-40B4-BE49-F238E27FC236}">
                <a16:creationId xmlns:a16="http://schemas.microsoft.com/office/drawing/2014/main" id="{F3BB5129-74D3-5945-AC5D-C02D45C5E929}"/>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400">
                <a:solidFill>
                  <a:srgbClr val="FFFFFF"/>
                </a:solidFill>
                <a:latin typeface="Trajan Pro" pitchFamily="18" charset="0"/>
              </a:rPr>
              <a:t>The Healed Woman</a:t>
            </a:r>
          </a:p>
          <a:p>
            <a:pPr algn="ctr"/>
            <a:r>
              <a:rPr lang="en-US" altLang="en-US" sz="1000">
                <a:solidFill>
                  <a:srgbClr val="FFFFFF"/>
                </a:solidFill>
                <a:latin typeface="TrajanPro-Regular" charset="0"/>
              </a:rPr>
              <a:t>A Beautiful Story About a Woman Whose Name is Unknown</a:t>
            </a: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1293E2C6-8F2C-5545-A398-7525A0FA934A}"/>
              </a:ext>
            </a:extLst>
          </p:cNvPr>
          <p:cNvSpPr>
            <a:spLocks noGrp="1" noChangeArrowheads="1"/>
          </p:cNvSpPr>
          <p:nvPr>
            <p:ph type="body" idx="1"/>
          </p:nvPr>
        </p:nvSpPr>
        <p:spPr>
          <a:xfrm>
            <a:off x="457200" y="1600200"/>
            <a:ext cx="6096000" cy="4525963"/>
          </a:xfrm>
        </p:spPr>
        <p:txBody>
          <a:bodyPr/>
          <a:lstStyle/>
          <a:p>
            <a:pPr>
              <a:buFontTx/>
              <a:buNone/>
            </a:pPr>
            <a:r>
              <a:rPr lang="en-US" altLang="en-US" b="1">
                <a:solidFill>
                  <a:srgbClr val="660066"/>
                </a:solidFill>
                <a:latin typeface="Gill Sans MT" panose="020B0502020104020203" pitchFamily="34" charset="77"/>
              </a:rPr>
              <a:t>   </a:t>
            </a:r>
            <a:r>
              <a:rPr lang="en-US" altLang="en-US" b="1" u="sng">
                <a:solidFill>
                  <a:srgbClr val="660066"/>
                </a:solidFill>
                <a:latin typeface="Gill Sans MT" panose="020B0502020104020203" pitchFamily="34" charset="77"/>
              </a:rPr>
              <a:t>Discover</a:t>
            </a:r>
          </a:p>
          <a:p>
            <a:pPr>
              <a:lnSpc>
                <a:spcPct val="30000"/>
              </a:lnSpc>
              <a:buFontTx/>
              <a:buNone/>
            </a:pPr>
            <a:endParaRPr lang="en-US" altLang="en-US" b="1" u="sng">
              <a:solidFill>
                <a:srgbClr val="660066"/>
              </a:solidFill>
              <a:latin typeface="Gill Sans MT" panose="020B0502020104020203" pitchFamily="34" charset="77"/>
            </a:endParaRPr>
          </a:p>
          <a:p>
            <a:pPr>
              <a:lnSpc>
                <a:spcPct val="120000"/>
              </a:lnSpc>
              <a:buFontTx/>
              <a:buNone/>
            </a:pPr>
            <a:r>
              <a:rPr lang="en-US" altLang="en-US">
                <a:latin typeface="Gill Sans MT" panose="020B0502020104020203" pitchFamily="34" charset="77"/>
              </a:rPr>
              <a:t>  </a:t>
            </a:r>
            <a:r>
              <a:rPr lang="en-US" altLang="en-US" sz="2800">
                <a:latin typeface="Gill Sans MT" panose="020B0502020104020203" pitchFamily="34" charset="77"/>
              </a:rPr>
              <a:t>* Her Failure to Find Help</a:t>
            </a:r>
          </a:p>
          <a:p>
            <a:pPr>
              <a:lnSpc>
                <a:spcPct val="120000"/>
              </a:lnSpc>
              <a:buFontTx/>
              <a:buNone/>
            </a:pPr>
            <a:r>
              <a:rPr lang="en-US" altLang="en-US" sz="2800">
                <a:latin typeface="Gill Sans MT" panose="020B0502020104020203" pitchFamily="34" charset="77"/>
              </a:rPr>
              <a:t>  * Her Faith and Persistence</a:t>
            </a:r>
          </a:p>
          <a:p>
            <a:pPr>
              <a:lnSpc>
                <a:spcPct val="120000"/>
              </a:lnSpc>
              <a:buFontTx/>
              <a:buNone/>
            </a:pPr>
            <a:r>
              <a:rPr lang="en-US" altLang="en-US" sz="2800">
                <a:latin typeface="Gill Sans MT" panose="020B0502020104020203" pitchFamily="34" charset="77"/>
              </a:rPr>
              <a:t>  * Her Joy</a:t>
            </a:r>
          </a:p>
        </p:txBody>
      </p:sp>
      <p:pic>
        <p:nvPicPr>
          <p:cNvPr id="5124" name="Picture 4" descr="healedwoman2">
            <a:extLst>
              <a:ext uri="{FF2B5EF4-FFF2-40B4-BE49-F238E27FC236}">
                <a16:creationId xmlns:a16="http://schemas.microsoft.com/office/drawing/2014/main" id="{D8840D8D-2466-8A42-85F2-F1BE6A03C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a:extLst>
              <a:ext uri="{FF2B5EF4-FFF2-40B4-BE49-F238E27FC236}">
                <a16:creationId xmlns:a16="http://schemas.microsoft.com/office/drawing/2014/main" id="{6EF4E5E8-0742-2E42-9E2F-D9BDDA53E9D4}"/>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400">
                <a:solidFill>
                  <a:srgbClr val="FFFFFF"/>
                </a:solidFill>
                <a:latin typeface="Trajan Pro" pitchFamily="18" charset="0"/>
              </a:rPr>
              <a:t>The Healed Woman</a:t>
            </a:r>
          </a:p>
          <a:p>
            <a:pPr algn="ctr"/>
            <a:r>
              <a:rPr lang="en-US" altLang="en-US" sz="1000">
                <a:solidFill>
                  <a:srgbClr val="FFFFFF"/>
                </a:solidFill>
                <a:latin typeface="TrajanPro-Regular" charset="0"/>
              </a:rPr>
              <a:t>A Beautiful Story About a Woman Whose Name is Unknown</a:t>
            </a:r>
            <a:endParaRPr lang="en-US" altLang="en-US"/>
          </a:p>
        </p:txBody>
      </p:sp>
      <p:pic>
        <p:nvPicPr>
          <p:cNvPr id="5126" name="Picture 6" descr="784302_41493038">
            <a:extLst>
              <a:ext uri="{FF2B5EF4-FFF2-40B4-BE49-F238E27FC236}">
                <a16:creationId xmlns:a16="http://schemas.microsoft.com/office/drawing/2014/main" id="{06969562-BBD9-A04F-AD39-3CB1DBAF7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190" t="14000" r="6352"/>
          <a:stretch>
            <a:fillRect/>
          </a:stretch>
        </p:blipFill>
        <p:spPr bwMode="auto">
          <a:xfrm>
            <a:off x="5826125" y="3124200"/>
            <a:ext cx="3165475"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784302_41493038">
            <a:extLst>
              <a:ext uri="{FF2B5EF4-FFF2-40B4-BE49-F238E27FC236}">
                <a16:creationId xmlns:a16="http://schemas.microsoft.com/office/drawing/2014/main" id="{E3FC2D85-41CA-474D-971D-AAB3DDB4E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190" t="14000" r="6352"/>
          <a:stretch>
            <a:fillRect/>
          </a:stretch>
        </p:blipFill>
        <p:spPr bwMode="auto">
          <a:xfrm>
            <a:off x="6172200" y="3581400"/>
            <a:ext cx="2895600" cy="3276600"/>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a:extLst>
              <a:ext uri="{FF2B5EF4-FFF2-40B4-BE49-F238E27FC236}">
                <a16:creationId xmlns:a16="http://schemas.microsoft.com/office/drawing/2014/main" id="{F2F7E554-2CB1-E142-ACA1-2A7453EF9AE3}"/>
              </a:ext>
            </a:extLst>
          </p:cNvPr>
          <p:cNvSpPr>
            <a:spLocks noGrp="1" noChangeArrowheads="1"/>
          </p:cNvSpPr>
          <p:nvPr>
            <p:ph type="body" idx="1"/>
          </p:nvPr>
        </p:nvSpPr>
        <p:spPr>
          <a:xfrm>
            <a:off x="457200" y="1189038"/>
            <a:ext cx="5943600" cy="5135562"/>
          </a:xfrm>
        </p:spPr>
        <p:txBody>
          <a:bodyPr/>
          <a:lstStyle/>
          <a:p>
            <a:pPr marL="609600" indent="-609600">
              <a:buFontTx/>
              <a:buNone/>
            </a:pPr>
            <a:r>
              <a:rPr lang="en-US" altLang="en-US">
                <a:latin typeface="Gill Sans MT" panose="020B0502020104020203" pitchFamily="34" charset="77"/>
              </a:rPr>
              <a:t>   </a:t>
            </a:r>
            <a:r>
              <a:rPr lang="en-US" altLang="en-US" b="1" u="sng">
                <a:solidFill>
                  <a:srgbClr val="660066"/>
                </a:solidFill>
                <a:latin typeface="Gill Sans MT" panose="020B0502020104020203" pitchFamily="34" charset="77"/>
              </a:rPr>
              <a:t>Going Deeper</a:t>
            </a:r>
          </a:p>
          <a:p>
            <a:pPr marL="609600" indent="-609600">
              <a:lnSpc>
                <a:spcPct val="10000"/>
              </a:lnSpc>
              <a:buFontTx/>
              <a:buNone/>
            </a:pPr>
            <a:endParaRPr lang="en-US" altLang="en-US" b="1" u="sng">
              <a:solidFill>
                <a:srgbClr val="660066"/>
              </a:solidFill>
              <a:latin typeface="Gill Sans MT" panose="020B0502020104020203" pitchFamily="34" charset="77"/>
            </a:endParaRPr>
          </a:p>
          <a:p>
            <a:pPr marL="609600" indent="-609600">
              <a:buFontTx/>
              <a:buAutoNum type="arabicPeriod"/>
            </a:pPr>
            <a:r>
              <a:rPr lang="en-US" altLang="en-US" sz="2800">
                <a:latin typeface="Gill Sans MT" panose="020B0502020104020203" pitchFamily="34" charset="77"/>
              </a:rPr>
              <a:t>What was the past experience of this woman as she sought help? </a:t>
            </a:r>
            <a:r>
              <a:rPr lang="en-US" altLang="en-US" sz="2400">
                <a:latin typeface="Gill Sans MT" panose="020B0502020104020203" pitchFamily="34" charset="77"/>
              </a:rPr>
              <a:t>(Mark 5:25-26, Matthew 9:20, Luke 8:43)</a:t>
            </a:r>
          </a:p>
          <a:p>
            <a:pPr marL="609600" indent="-609600">
              <a:lnSpc>
                <a:spcPct val="50000"/>
              </a:lnSpc>
              <a:buFontTx/>
              <a:buNone/>
            </a:pPr>
            <a:r>
              <a:rPr lang="en-US" altLang="en-US" sz="2800">
                <a:latin typeface="Gill Sans MT" panose="020B0502020104020203" pitchFamily="34" charset="77"/>
              </a:rPr>
              <a:t> </a:t>
            </a:r>
          </a:p>
          <a:p>
            <a:pPr marL="609600" indent="-609600">
              <a:buFontTx/>
              <a:buNone/>
            </a:pPr>
            <a:r>
              <a:rPr lang="en-US" altLang="en-US" sz="2800">
                <a:latin typeface="Gill Sans MT" panose="020B0502020104020203" pitchFamily="34" charset="77"/>
              </a:rPr>
              <a:t>2.    How long had she been ill? </a:t>
            </a:r>
            <a:r>
              <a:rPr lang="en-US" altLang="en-US" sz="2400">
                <a:latin typeface="Gill Sans MT" panose="020B0502020104020203" pitchFamily="34" charset="77"/>
              </a:rPr>
              <a:t>(Matthew 9:20, Mark 5:25, Luke 8:43) </a:t>
            </a:r>
          </a:p>
          <a:p>
            <a:pPr marL="609600" indent="-609600">
              <a:lnSpc>
                <a:spcPct val="50000"/>
              </a:lnSpc>
              <a:buFontTx/>
              <a:buNone/>
            </a:pPr>
            <a:endParaRPr lang="en-US" altLang="en-US" sz="2400">
              <a:latin typeface="Gill Sans MT" panose="020B0502020104020203" pitchFamily="34" charset="77"/>
            </a:endParaRPr>
          </a:p>
          <a:p>
            <a:pPr marL="609600" indent="-609600">
              <a:buFontTx/>
              <a:buNone/>
            </a:pPr>
            <a:r>
              <a:rPr lang="en-US" altLang="en-US" sz="2800">
                <a:latin typeface="Gill Sans MT" panose="020B0502020104020203" pitchFamily="34" charset="77"/>
              </a:rPr>
              <a:t>3.    Her hope for healing had faded, and she now felt she had only one hope. What was this? </a:t>
            </a:r>
            <a:r>
              <a:rPr lang="en-US" altLang="en-US" sz="2400">
                <a:latin typeface="Gill Sans MT" panose="020B0502020104020203" pitchFamily="34" charset="77"/>
              </a:rPr>
              <a:t>(Matthew 9:21) </a:t>
            </a:r>
          </a:p>
        </p:txBody>
      </p:sp>
      <p:pic>
        <p:nvPicPr>
          <p:cNvPr id="6148" name="Picture 4" descr="healedwoman2">
            <a:extLst>
              <a:ext uri="{FF2B5EF4-FFF2-40B4-BE49-F238E27FC236}">
                <a16:creationId xmlns:a16="http://schemas.microsoft.com/office/drawing/2014/main" id="{693FEBD8-7D09-8144-974E-36F5238B8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a:extLst>
              <a:ext uri="{FF2B5EF4-FFF2-40B4-BE49-F238E27FC236}">
                <a16:creationId xmlns:a16="http://schemas.microsoft.com/office/drawing/2014/main" id="{D85EE1CC-C9FD-1F49-BB34-162BCE01434D}"/>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400">
                <a:solidFill>
                  <a:srgbClr val="FFFFFF"/>
                </a:solidFill>
                <a:latin typeface="Trajan Pro" pitchFamily="18" charset="0"/>
              </a:rPr>
              <a:t>The Healed Woman</a:t>
            </a:r>
          </a:p>
          <a:p>
            <a:pPr algn="ctr"/>
            <a:r>
              <a:rPr lang="en-US" altLang="en-US" sz="1000">
                <a:solidFill>
                  <a:srgbClr val="FFFFFF"/>
                </a:solidFill>
                <a:latin typeface="TrajanPro-Regular" charset="0"/>
              </a:rPr>
              <a:t>A Beautiful Story About a Woman Whose Name is Unknown</a:t>
            </a: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87943555-8447-544F-B48F-0CF296E570AA}"/>
              </a:ext>
            </a:extLst>
          </p:cNvPr>
          <p:cNvSpPr>
            <a:spLocks noGrp="1" noChangeArrowheads="1"/>
          </p:cNvSpPr>
          <p:nvPr>
            <p:ph type="body" idx="1"/>
          </p:nvPr>
        </p:nvSpPr>
        <p:spPr>
          <a:xfrm>
            <a:off x="2514600" y="1447800"/>
            <a:ext cx="6324600" cy="4525963"/>
          </a:xfrm>
        </p:spPr>
        <p:txBody>
          <a:bodyPr/>
          <a:lstStyle/>
          <a:p>
            <a:pPr>
              <a:buFontTx/>
              <a:buNone/>
            </a:pPr>
            <a:r>
              <a:rPr lang="en-US" altLang="en-US" sz="2800">
                <a:latin typeface="Gill Sans MT" panose="020B0502020104020203" pitchFamily="34" charset="77"/>
              </a:rPr>
              <a:t>4. The crowd was pressing around Jesus so that it was difficult to reach Him? What did the woman do? </a:t>
            </a:r>
            <a:r>
              <a:rPr lang="en-US" altLang="en-US" sz="2400">
                <a:latin typeface="Gill Sans MT" panose="020B0502020104020203" pitchFamily="34" charset="77"/>
              </a:rPr>
              <a:t>(Mark 5:27-28, Luke 8:44)</a:t>
            </a:r>
          </a:p>
          <a:p>
            <a:pPr>
              <a:lnSpc>
                <a:spcPct val="50000"/>
              </a:lnSpc>
              <a:buFontTx/>
              <a:buNone/>
            </a:pPr>
            <a:r>
              <a:rPr lang="en-US" altLang="en-US" sz="2400">
                <a:latin typeface="Gill Sans MT" panose="020B0502020104020203" pitchFamily="34" charset="77"/>
              </a:rPr>
              <a:t> </a:t>
            </a:r>
          </a:p>
          <a:p>
            <a:pPr>
              <a:buFontTx/>
              <a:buNone/>
            </a:pPr>
            <a:r>
              <a:rPr lang="en-US" altLang="en-US" sz="2800">
                <a:latin typeface="Gill Sans MT" panose="020B0502020104020203" pitchFamily="34" charset="77"/>
              </a:rPr>
              <a:t>5. What was Jesus’ immediate response? </a:t>
            </a:r>
            <a:r>
              <a:rPr lang="en-US" altLang="en-US" sz="2400">
                <a:latin typeface="Gill Sans MT" panose="020B0502020104020203" pitchFamily="34" charset="77"/>
              </a:rPr>
              <a:t>(Mark 5:30, Luke 8:45)</a:t>
            </a:r>
          </a:p>
          <a:p>
            <a:pPr>
              <a:lnSpc>
                <a:spcPct val="50000"/>
              </a:lnSpc>
              <a:buFontTx/>
              <a:buNone/>
            </a:pPr>
            <a:r>
              <a:rPr lang="en-US" altLang="en-US" sz="2400">
                <a:latin typeface="Gill Sans MT" panose="020B0502020104020203" pitchFamily="34" charset="77"/>
              </a:rPr>
              <a:t> </a:t>
            </a:r>
          </a:p>
          <a:p>
            <a:pPr>
              <a:buFontTx/>
              <a:buNone/>
            </a:pPr>
            <a:r>
              <a:rPr lang="en-US" altLang="en-US" sz="2800">
                <a:latin typeface="Gill Sans MT" panose="020B0502020104020203" pitchFamily="34" charset="77"/>
              </a:rPr>
              <a:t>6. How did the disciples react to this question? </a:t>
            </a:r>
            <a:r>
              <a:rPr lang="en-US" altLang="en-US" sz="2400">
                <a:latin typeface="Gill Sans MT" panose="020B0502020104020203" pitchFamily="34" charset="77"/>
              </a:rPr>
              <a:t>(Mark 5:31, Luke 8:45) </a:t>
            </a:r>
          </a:p>
        </p:txBody>
      </p:sp>
      <p:pic>
        <p:nvPicPr>
          <p:cNvPr id="7172" name="Picture 4" descr="healedwoman2">
            <a:extLst>
              <a:ext uri="{FF2B5EF4-FFF2-40B4-BE49-F238E27FC236}">
                <a16:creationId xmlns:a16="http://schemas.microsoft.com/office/drawing/2014/main" id="{47F142A9-26C9-8646-B1C2-18E144234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a:extLst>
              <a:ext uri="{FF2B5EF4-FFF2-40B4-BE49-F238E27FC236}">
                <a16:creationId xmlns:a16="http://schemas.microsoft.com/office/drawing/2014/main" id="{9500329A-881E-204B-9F80-C21379EE4BFE}"/>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400">
                <a:solidFill>
                  <a:srgbClr val="FFFFFF"/>
                </a:solidFill>
                <a:latin typeface="Trajan Pro" pitchFamily="18" charset="0"/>
              </a:rPr>
              <a:t>The Healed Woman</a:t>
            </a:r>
          </a:p>
          <a:p>
            <a:pPr algn="ctr"/>
            <a:r>
              <a:rPr lang="en-US" altLang="en-US" sz="1000">
                <a:solidFill>
                  <a:srgbClr val="FFFFFF"/>
                </a:solidFill>
                <a:latin typeface="TrajanPro-Regular" charset="0"/>
              </a:rPr>
              <a:t>A Beautiful Story About a Woman Whose Name is Unknown</a:t>
            </a:r>
            <a:endParaRPr lang="en-US" altLang="en-US"/>
          </a:p>
        </p:txBody>
      </p:sp>
      <p:pic>
        <p:nvPicPr>
          <p:cNvPr id="7174" name="Picture 6" descr="784302_41493038">
            <a:extLst>
              <a:ext uri="{FF2B5EF4-FFF2-40B4-BE49-F238E27FC236}">
                <a16:creationId xmlns:a16="http://schemas.microsoft.com/office/drawing/2014/main" id="{6B30D4F9-421D-6F41-8508-9448DC935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190" t="14000" r="6352"/>
          <a:stretch>
            <a:fillRect/>
          </a:stretch>
        </p:blipFill>
        <p:spPr bwMode="auto">
          <a:xfrm>
            <a:off x="0" y="990600"/>
            <a:ext cx="2490788"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67CBF5CC-078A-C248-BE51-5657D5D7287A}"/>
              </a:ext>
            </a:extLst>
          </p:cNvPr>
          <p:cNvSpPr>
            <a:spLocks noGrp="1" noChangeArrowheads="1"/>
          </p:cNvSpPr>
          <p:nvPr>
            <p:ph type="body" idx="1"/>
          </p:nvPr>
        </p:nvSpPr>
        <p:spPr>
          <a:xfrm>
            <a:off x="381000" y="1447800"/>
            <a:ext cx="6705600" cy="4953000"/>
          </a:xfrm>
        </p:spPr>
        <p:txBody>
          <a:bodyPr/>
          <a:lstStyle/>
          <a:p>
            <a:pPr>
              <a:lnSpc>
                <a:spcPct val="90000"/>
              </a:lnSpc>
              <a:buFontTx/>
              <a:buNone/>
            </a:pPr>
            <a:r>
              <a:rPr lang="en-US" altLang="en-US" sz="2800">
                <a:latin typeface="Gill Sans MT" panose="020B0502020104020203" pitchFamily="34" charset="77"/>
              </a:rPr>
              <a:t>7. How did her physical condition change after she touched the hem of Jesus’ garment? </a:t>
            </a:r>
            <a:r>
              <a:rPr lang="en-US" altLang="en-US" sz="2400">
                <a:latin typeface="Gill Sans MT" panose="020B0502020104020203" pitchFamily="34" charset="77"/>
              </a:rPr>
              <a:t>(Luke 8:44) </a:t>
            </a:r>
          </a:p>
          <a:p>
            <a:pPr>
              <a:lnSpc>
                <a:spcPct val="70000"/>
              </a:lnSpc>
              <a:buFontTx/>
              <a:buNone/>
            </a:pPr>
            <a:endParaRPr lang="en-US" altLang="en-US" sz="2400">
              <a:latin typeface="Gill Sans MT" panose="020B0502020104020203" pitchFamily="34" charset="77"/>
            </a:endParaRPr>
          </a:p>
          <a:p>
            <a:pPr>
              <a:lnSpc>
                <a:spcPct val="90000"/>
              </a:lnSpc>
              <a:buFontTx/>
              <a:buNone/>
            </a:pPr>
            <a:r>
              <a:rPr lang="en-US" altLang="en-US" sz="2800">
                <a:latin typeface="Gill Sans MT" panose="020B0502020104020203" pitchFamily="34" charset="77"/>
              </a:rPr>
              <a:t>8. Bowing before the Master, she confessed that she was the one who had touched Him. How do you think she felt as she did this? </a:t>
            </a:r>
            <a:r>
              <a:rPr lang="en-US" altLang="en-US" sz="2400">
                <a:latin typeface="Gill Sans MT" panose="020B0502020104020203" pitchFamily="34" charset="77"/>
              </a:rPr>
              <a:t>(Mark 5:33)</a:t>
            </a:r>
          </a:p>
          <a:p>
            <a:pPr>
              <a:lnSpc>
                <a:spcPct val="50000"/>
              </a:lnSpc>
              <a:buFontTx/>
              <a:buNone/>
            </a:pPr>
            <a:r>
              <a:rPr lang="en-US" altLang="en-US" sz="2800">
                <a:latin typeface="Gill Sans MT" panose="020B0502020104020203" pitchFamily="34" charset="77"/>
              </a:rPr>
              <a:t> </a:t>
            </a:r>
          </a:p>
          <a:p>
            <a:pPr>
              <a:lnSpc>
                <a:spcPct val="90000"/>
              </a:lnSpc>
              <a:buFontTx/>
              <a:buNone/>
            </a:pPr>
            <a:r>
              <a:rPr lang="en-US" altLang="en-US" sz="2800">
                <a:latin typeface="Gill Sans MT" panose="020B0502020104020203" pitchFamily="34" charset="77"/>
              </a:rPr>
              <a:t>9. With what words of blessing did Jesus pronounce her healed? </a:t>
            </a:r>
            <a:r>
              <a:rPr lang="en-US" altLang="en-US" sz="2400">
                <a:latin typeface="Gill Sans MT" panose="020B0502020104020203" pitchFamily="34" charset="77"/>
              </a:rPr>
              <a:t>(Matthew 9:22, Mark 5:34, Luke 8:48)</a:t>
            </a:r>
          </a:p>
        </p:txBody>
      </p:sp>
      <p:pic>
        <p:nvPicPr>
          <p:cNvPr id="8196" name="Picture 4" descr="healedwoman2">
            <a:extLst>
              <a:ext uri="{FF2B5EF4-FFF2-40B4-BE49-F238E27FC236}">
                <a16:creationId xmlns:a16="http://schemas.microsoft.com/office/drawing/2014/main" id="{AAB6A8D3-6354-0447-917D-EFC904BB0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a:extLst>
              <a:ext uri="{FF2B5EF4-FFF2-40B4-BE49-F238E27FC236}">
                <a16:creationId xmlns:a16="http://schemas.microsoft.com/office/drawing/2014/main" id="{C1FB5949-6C2A-A94C-AFE0-D9EF3B30CA94}"/>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400">
                <a:solidFill>
                  <a:srgbClr val="FFFFFF"/>
                </a:solidFill>
                <a:latin typeface="Trajan Pro" pitchFamily="18" charset="0"/>
              </a:rPr>
              <a:t>The Healed Woman</a:t>
            </a:r>
          </a:p>
          <a:p>
            <a:pPr algn="ctr"/>
            <a:r>
              <a:rPr lang="en-US" altLang="en-US" sz="1000">
                <a:solidFill>
                  <a:srgbClr val="FFFFFF"/>
                </a:solidFill>
                <a:latin typeface="TrajanPro-Regular" charset="0"/>
              </a:rPr>
              <a:t>A Beautiful Story About a Woman Whose Name is Unknown</a:t>
            </a:r>
            <a:endParaRPr lang="en-US" altLang="en-US"/>
          </a:p>
        </p:txBody>
      </p:sp>
      <p:pic>
        <p:nvPicPr>
          <p:cNvPr id="8198" name="Picture 6" descr="784302_41493038">
            <a:extLst>
              <a:ext uri="{FF2B5EF4-FFF2-40B4-BE49-F238E27FC236}">
                <a16:creationId xmlns:a16="http://schemas.microsoft.com/office/drawing/2014/main" id="{5A6054E5-4F1F-1A47-B316-9FAFF5F5D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190" t="14000" r="6352"/>
          <a:stretch>
            <a:fillRect/>
          </a:stretch>
        </p:blipFill>
        <p:spPr bwMode="auto">
          <a:xfrm>
            <a:off x="6584950" y="990600"/>
            <a:ext cx="2559050"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7EF95543-E324-6F43-B2DF-F97E3CFA5FE7}"/>
              </a:ext>
            </a:extLst>
          </p:cNvPr>
          <p:cNvSpPr>
            <a:spLocks noGrp="1" noChangeArrowheads="1"/>
          </p:cNvSpPr>
          <p:nvPr>
            <p:ph type="body" idx="1"/>
          </p:nvPr>
        </p:nvSpPr>
        <p:spPr>
          <a:xfrm>
            <a:off x="2438400" y="1066800"/>
            <a:ext cx="6477000" cy="5791200"/>
          </a:xfrm>
        </p:spPr>
        <p:txBody>
          <a:bodyPr/>
          <a:lstStyle/>
          <a:p>
            <a:pPr>
              <a:buFontTx/>
              <a:buNone/>
            </a:pPr>
            <a:r>
              <a:rPr lang="en-US" altLang="en-US">
                <a:latin typeface="Gill Sans MT" panose="020B0502020104020203" pitchFamily="34" charset="77"/>
              </a:rPr>
              <a:t>     </a:t>
            </a:r>
            <a:r>
              <a:rPr lang="en-US" altLang="en-US" b="1" u="sng">
                <a:solidFill>
                  <a:srgbClr val="660066"/>
                </a:solidFill>
                <a:latin typeface="Gill Sans MT" panose="020B0502020104020203" pitchFamily="34" charset="77"/>
              </a:rPr>
              <a:t>Words for Today </a:t>
            </a:r>
          </a:p>
          <a:p>
            <a:pPr>
              <a:lnSpc>
                <a:spcPct val="40000"/>
              </a:lnSpc>
              <a:buFontTx/>
              <a:buNone/>
            </a:pPr>
            <a:endParaRPr lang="en-US" altLang="en-US" b="1" u="sng">
              <a:solidFill>
                <a:srgbClr val="660066"/>
              </a:solidFill>
              <a:latin typeface="Gill Sans MT" panose="020B0502020104020203" pitchFamily="34" charset="77"/>
            </a:endParaRPr>
          </a:p>
          <a:p>
            <a:pPr>
              <a:buFontTx/>
              <a:buNone/>
            </a:pPr>
            <a:r>
              <a:rPr lang="en-US" altLang="en-US" sz="2800">
                <a:latin typeface="Gill Sans MT" panose="020B0502020104020203" pitchFamily="34" charset="77"/>
              </a:rPr>
              <a:t>10. When do you think it is appropriate for us to come just as boldly to Jesus to ask for healing of our infirmities today, and when might it not be appropriate? Why? </a:t>
            </a:r>
          </a:p>
          <a:p>
            <a:pPr>
              <a:lnSpc>
                <a:spcPct val="70000"/>
              </a:lnSpc>
              <a:buFontTx/>
              <a:buNone/>
            </a:pPr>
            <a:endParaRPr lang="en-US" altLang="en-US" sz="2800">
              <a:latin typeface="Gill Sans MT" panose="020B0502020104020203" pitchFamily="34" charset="77"/>
            </a:endParaRPr>
          </a:p>
          <a:p>
            <a:pPr>
              <a:buFontTx/>
              <a:buNone/>
            </a:pPr>
            <a:r>
              <a:rPr lang="en-US" altLang="en-US" sz="2800">
                <a:latin typeface="Gill Sans MT" panose="020B0502020104020203" pitchFamily="34" charset="77"/>
              </a:rPr>
              <a:t>11. Do we sometimes approach Him hesitantly, perhaps in embarrassment or fear? What might be possible reasons? Has this happened to you? How may we dispel these feelings?</a:t>
            </a:r>
          </a:p>
        </p:txBody>
      </p:sp>
      <p:pic>
        <p:nvPicPr>
          <p:cNvPr id="9220" name="Picture 4" descr="healedwoman2">
            <a:extLst>
              <a:ext uri="{FF2B5EF4-FFF2-40B4-BE49-F238E27FC236}">
                <a16:creationId xmlns:a16="http://schemas.microsoft.com/office/drawing/2014/main" id="{F81BD503-491A-8A4A-9364-D49F30A22F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a:extLst>
              <a:ext uri="{FF2B5EF4-FFF2-40B4-BE49-F238E27FC236}">
                <a16:creationId xmlns:a16="http://schemas.microsoft.com/office/drawing/2014/main" id="{61C606E4-24F6-7C4F-8735-2B21E44230FF}"/>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400">
                <a:solidFill>
                  <a:srgbClr val="FFFFFF"/>
                </a:solidFill>
                <a:latin typeface="Trajan Pro" pitchFamily="18" charset="0"/>
              </a:rPr>
              <a:t>The Healed Woman</a:t>
            </a:r>
          </a:p>
          <a:p>
            <a:pPr algn="ctr"/>
            <a:r>
              <a:rPr lang="en-US" altLang="en-US" sz="1000">
                <a:solidFill>
                  <a:srgbClr val="FFFFFF"/>
                </a:solidFill>
                <a:latin typeface="TrajanPro-Regular" charset="0"/>
              </a:rPr>
              <a:t>A Beautiful Story About a Woman Whose Name is Unknown</a:t>
            </a:r>
            <a:endParaRPr lang="en-US" altLang="en-US"/>
          </a:p>
        </p:txBody>
      </p:sp>
      <p:pic>
        <p:nvPicPr>
          <p:cNvPr id="9222" name="Picture 6" descr="784302_41493038">
            <a:extLst>
              <a:ext uri="{FF2B5EF4-FFF2-40B4-BE49-F238E27FC236}">
                <a16:creationId xmlns:a16="http://schemas.microsoft.com/office/drawing/2014/main" id="{F5C06AB2-96FB-F048-8648-A08026335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190" t="14000" r="6352"/>
          <a:stretch>
            <a:fillRect/>
          </a:stretch>
        </p:blipFill>
        <p:spPr bwMode="auto">
          <a:xfrm>
            <a:off x="0" y="4191000"/>
            <a:ext cx="2357438"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17DE5633-7EF8-7840-BF3D-F42E6E554C74}"/>
              </a:ext>
            </a:extLst>
          </p:cNvPr>
          <p:cNvSpPr>
            <a:spLocks noGrp="1" noChangeArrowheads="1"/>
          </p:cNvSpPr>
          <p:nvPr>
            <p:ph type="body" idx="1"/>
          </p:nvPr>
        </p:nvSpPr>
        <p:spPr>
          <a:xfrm>
            <a:off x="457200" y="1295400"/>
            <a:ext cx="6019800" cy="5135563"/>
          </a:xfrm>
        </p:spPr>
        <p:txBody>
          <a:bodyPr/>
          <a:lstStyle/>
          <a:p>
            <a:pPr marL="609600" indent="-609600">
              <a:buFontTx/>
              <a:buNone/>
            </a:pPr>
            <a:r>
              <a:rPr lang="en-US" altLang="en-US">
                <a:latin typeface="Gill Sans MT" panose="020B0502020104020203" pitchFamily="34" charset="77"/>
              </a:rPr>
              <a:t> </a:t>
            </a:r>
            <a:r>
              <a:rPr lang="en-US" altLang="en-US" b="1" u="sng">
                <a:solidFill>
                  <a:srgbClr val="660066"/>
                </a:solidFill>
                <a:latin typeface="Gill Sans MT" panose="020B0502020104020203" pitchFamily="34" charset="77"/>
              </a:rPr>
              <a:t>Questions for Discussion</a:t>
            </a:r>
          </a:p>
          <a:p>
            <a:pPr marL="609600" indent="-609600">
              <a:lnSpc>
                <a:spcPct val="30000"/>
              </a:lnSpc>
              <a:buFontTx/>
              <a:buNone/>
            </a:pPr>
            <a:r>
              <a:rPr lang="en-US" altLang="en-US">
                <a:latin typeface="Gill Sans MT" panose="020B0502020104020203" pitchFamily="34" charset="77"/>
              </a:rPr>
              <a:t> </a:t>
            </a:r>
          </a:p>
          <a:p>
            <a:pPr marL="609600" indent="-609600">
              <a:buFontTx/>
              <a:buAutoNum type="arabicPeriod"/>
            </a:pPr>
            <a:r>
              <a:rPr lang="en-US" altLang="en-US" sz="2800">
                <a:latin typeface="Gill Sans MT" panose="020B0502020104020203" pitchFamily="34" charset="77"/>
              </a:rPr>
              <a:t>How do you think Jesus knew someone had touched Him? What made this touch different from others?</a:t>
            </a:r>
          </a:p>
          <a:p>
            <a:pPr marL="609600" indent="-609600">
              <a:lnSpc>
                <a:spcPct val="60000"/>
              </a:lnSpc>
              <a:buFontTx/>
              <a:buNone/>
            </a:pPr>
            <a:endParaRPr lang="en-US" altLang="en-US" sz="2800">
              <a:latin typeface="Gill Sans MT" panose="020B0502020104020203" pitchFamily="34" charset="77"/>
            </a:endParaRPr>
          </a:p>
          <a:p>
            <a:pPr marL="609600" indent="-609600">
              <a:buFontTx/>
              <a:buNone/>
            </a:pPr>
            <a:r>
              <a:rPr lang="en-US" altLang="en-US" sz="2800">
                <a:latin typeface="Gill Sans MT" panose="020B0502020104020203" pitchFamily="34" charset="77"/>
              </a:rPr>
              <a:t>2.    Why do you think this woman was afraid to admit she was the one in the crowd who had touched Jesus and been healed?</a:t>
            </a:r>
          </a:p>
        </p:txBody>
      </p:sp>
      <p:pic>
        <p:nvPicPr>
          <p:cNvPr id="10244" name="Picture 4" descr="healedwoman2">
            <a:extLst>
              <a:ext uri="{FF2B5EF4-FFF2-40B4-BE49-F238E27FC236}">
                <a16:creationId xmlns:a16="http://schemas.microsoft.com/office/drawing/2014/main" id="{553E231D-7454-7444-91EC-618AF9A10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a:extLst>
              <a:ext uri="{FF2B5EF4-FFF2-40B4-BE49-F238E27FC236}">
                <a16:creationId xmlns:a16="http://schemas.microsoft.com/office/drawing/2014/main" id="{3944393A-BFB3-A448-8F99-7FBD0CF520C0}"/>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400">
                <a:solidFill>
                  <a:srgbClr val="FFFFFF"/>
                </a:solidFill>
                <a:latin typeface="Trajan Pro" pitchFamily="18" charset="0"/>
              </a:rPr>
              <a:t>The Healed Woman</a:t>
            </a:r>
          </a:p>
          <a:p>
            <a:pPr algn="ctr"/>
            <a:r>
              <a:rPr lang="en-US" altLang="en-US" sz="1000">
                <a:solidFill>
                  <a:srgbClr val="FFFFFF"/>
                </a:solidFill>
                <a:latin typeface="TrajanPro-Regular" charset="0"/>
              </a:rPr>
              <a:t>A Beautiful Story About a Woman Whose Name is Unknown</a:t>
            </a:r>
            <a:endParaRPr lang="en-US" altLang="en-US"/>
          </a:p>
        </p:txBody>
      </p:sp>
      <p:pic>
        <p:nvPicPr>
          <p:cNvPr id="10246" name="Picture 6" descr="784302_41493038">
            <a:extLst>
              <a:ext uri="{FF2B5EF4-FFF2-40B4-BE49-F238E27FC236}">
                <a16:creationId xmlns:a16="http://schemas.microsoft.com/office/drawing/2014/main" id="{D6B046A6-0208-D14E-B78D-48356038E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190" t="14000" r="6352"/>
          <a:stretch>
            <a:fillRect/>
          </a:stretch>
        </p:blipFill>
        <p:spPr bwMode="auto">
          <a:xfrm>
            <a:off x="6450013" y="3733800"/>
            <a:ext cx="2693987"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955</Words>
  <Application>Microsoft Macintosh PowerPoint</Application>
  <PresentationFormat>On-screen Show (4:3)</PresentationFormat>
  <Paragraphs>79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Trajan Pro</vt:lpstr>
      <vt:lpstr>Gill Sans MT</vt:lpstr>
      <vt:lpstr>TrajanPro-Regular</vt:lpstr>
      <vt:lpstr>Edwardian Script ITC</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S.D.A. Church World Headquarters</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arraisr</dc:creator>
  <cp:lastModifiedBy>Timon, Rebecca</cp:lastModifiedBy>
  <cp:revision>9</cp:revision>
  <dcterms:created xsi:type="dcterms:W3CDTF">2008-11-05T16:55:13Z</dcterms:created>
  <dcterms:modified xsi:type="dcterms:W3CDTF">2018-04-26T23:35:38Z</dcterms:modified>
</cp:coreProperties>
</file>